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0" r:id="rId5"/>
    <p:sldMasterId id="214748365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6858000" cx="12192000"/>
  <p:notesSz cx="6858000" cy="9144000"/>
  <p:embeddedFontLst>
    <p:embeddedFont>
      <p:font typeface="Quattrocento Sans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672">
          <p15:clr>
            <a:srgbClr val="A4A3A4"/>
          </p15:clr>
        </p15:guide>
        <p15:guide id="2" pos="288">
          <p15:clr>
            <a:srgbClr val="F26B43"/>
          </p15:clr>
        </p15:guide>
        <p15:guide id="3" orient="horz" pos="4056">
          <p15:clr>
            <a:srgbClr val="F26B43"/>
          </p15:clr>
        </p15:guide>
        <p15:guide id="4" orient="horz" pos="1488">
          <p15:clr>
            <a:srgbClr val="A4A3A4"/>
          </p15:clr>
        </p15:guide>
        <p15:guide id="5" pos="3816">
          <p15:clr>
            <a:srgbClr val="A4A3A4"/>
          </p15:clr>
        </p15:guide>
        <p15:guide id="6" pos="7416">
          <p15:clr>
            <a:srgbClr val="F26B43"/>
          </p15:clr>
        </p15:guide>
        <p15:guide id="7" orient="horz" pos="312">
          <p15:clr>
            <a:srgbClr val="F26B43"/>
          </p15:clr>
        </p15:guide>
        <p15:guide id="8" orient="horz" pos="2160">
          <p15:clr>
            <a:srgbClr val="A4A3A4"/>
          </p15:clr>
        </p15:guide>
        <p15:guide id="9" orient="horz" pos="230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2" roundtripDataSignature="AMtx7mio82OArFx/yLVTuw315et/i9XU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672" orient="horz"/>
        <p:guide pos="288"/>
        <p:guide pos="4056" orient="horz"/>
        <p:guide pos="1488" orient="horz"/>
        <p:guide pos="3816"/>
        <p:guide pos="7416"/>
        <p:guide pos="312" orient="horz"/>
        <p:guide pos="2160" orient="horz"/>
        <p:guide pos="230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slide" Target="slides/slide13.xml"/><Relationship Id="rId42" Type="http://customschemas.google.com/relationships/presentationmetadata" Target="metadata"/><Relationship Id="rId41" Type="http://schemas.openxmlformats.org/officeDocument/2006/relationships/font" Target="fonts/HelveticaNeue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QuattrocentoSans-bold.fntdata"/><Relationship Id="rId12" Type="http://schemas.openxmlformats.org/officeDocument/2006/relationships/slide" Target="slides/slide5.xml"/><Relationship Id="rId34" Type="http://schemas.openxmlformats.org/officeDocument/2006/relationships/font" Target="fonts/QuattrocentoSans-regular.fntdata"/><Relationship Id="rId15" Type="http://schemas.openxmlformats.org/officeDocument/2006/relationships/slide" Target="slides/slide8.xml"/><Relationship Id="rId37" Type="http://schemas.openxmlformats.org/officeDocument/2006/relationships/font" Target="fonts/QuattrocentoSans-boldItalic.fntdata"/><Relationship Id="rId14" Type="http://schemas.openxmlformats.org/officeDocument/2006/relationships/slide" Target="slides/slide7.xml"/><Relationship Id="rId36" Type="http://schemas.openxmlformats.org/officeDocument/2006/relationships/font" Target="fonts/QuattrocentoSans-italic.fntdata"/><Relationship Id="rId17" Type="http://schemas.openxmlformats.org/officeDocument/2006/relationships/slide" Target="slides/slide10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9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a4fdfa2c7c_4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a4fdfa2c7c_4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a4fdfa2c7c_4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a4fdfa2c7c_4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a4fdfa2c7c_4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a4fdfa2c7c_4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a4fdfa2c7c_4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a4fdfa2c7c_4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a4fdfa2c7c_4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a4fdfa2c7c_4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a4fdfa2c7c_4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a4fdfa2c7c_4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a4fdfa2c7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a4fdfa2c7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a4fdfa2c7c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a4fdfa2c7c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a4fdfa2c7c_7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a4fdfa2c7c_7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a4fdfa2c7c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a4fdfa2c7c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a4fdfa2c7c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a4fdfa2c7c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a4fdfa2c7c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a4fdfa2c7c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a4fdfa2c7c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1a4fdfa2c7c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a4fdfa2c7c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a4fdfa2c7c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1a4fdfa2c7c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a4fdfa2c7c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a4fdfa2c7c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1a4fdfa2c7c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</p:sp>
      <p:sp>
        <p:nvSpPr>
          <p:cNvPr id="16" name="Google Shape;16;p20"/>
          <p:cNvSpPr txBox="1"/>
          <p:nvPr>
            <p:ph type="title"/>
          </p:nvPr>
        </p:nvSpPr>
        <p:spPr>
          <a:xfrm>
            <a:off x="457200" y="4517136"/>
            <a:ext cx="6581554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s">
  <p:cSld name="Instruction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a4fdfa2c7c_0_229"/>
          <p:cNvSpPr txBox="1"/>
          <p:nvPr>
            <p:ph type="title"/>
          </p:nvPr>
        </p:nvSpPr>
        <p:spPr>
          <a:xfrm>
            <a:off x="457199" y="914400"/>
            <a:ext cx="7467600" cy="15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g1a4fdfa2c7c_0_229"/>
          <p:cNvSpPr txBox="1"/>
          <p:nvPr>
            <p:ph idx="1" type="body"/>
          </p:nvPr>
        </p:nvSpPr>
        <p:spPr>
          <a:xfrm>
            <a:off x="457200" y="2540000"/>
            <a:ext cx="6591300" cy="3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7" name="Google Shape;87;g1a4fdfa2c7c_0_229"/>
          <p:cNvSpPr/>
          <p:nvPr>
            <p:ph idx="2" type="pic"/>
          </p:nvPr>
        </p:nvSpPr>
        <p:spPr>
          <a:xfrm>
            <a:off x="8115300" y="1384300"/>
            <a:ext cx="3410700" cy="4572000"/>
          </a:xfrm>
          <a:prstGeom prst="roundRect">
            <a:avLst>
              <a:gd fmla="val 2543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lette Amusements">
  <p:cSld name="Palette Amusements">
    <p:bg>
      <p:bgPr>
        <a:solidFill>
          <a:srgbClr val="D8D8D8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a4fdfa2c7c_0_233"/>
          <p:cNvSpPr txBox="1"/>
          <p:nvPr>
            <p:ph type="title"/>
          </p:nvPr>
        </p:nvSpPr>
        <p:spPr>
          <a:xfrm>
            <a:off x="457199" y="2569464"/>
            <a:ext cx="36195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1a4fdfa2c7c_0_233"/>
          <p:cNvSpPr/>
          <p:nvPr>
            <p:ph idx="2" type="pic"/>
          </p:nvPr>
        </p:nvSpPr>
        <p:spPr>
          <a:xfrm>
            <a:off x="4279392" y="1463040"/>
            <a:ext cx="1499700" cy="21945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g1a4fdfa2c7c_0_233"/>
          <p:cNvSpPr/>
          <p:nvPr>
            <p:ph idx="3" type="pic"/>
          </p:nvPr>
        </p:nvSpPr>
        <p:spPr>
          <a:xfrm>
            <a:off x="6227064" y="1463040"/>
            <a:ext cx="1499700" cy="21945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g1a4fdfa2c7c_0_233"/>
          <p:cNvSpPr/>
          <p:nvPr>
            <p:ph idx="4" type="pic"/>
          </p:nvPr>
        </p:nvSpPr>
        <p:spPr>
          <a:xfrm>
            <a:off x="8174736" y="1463040"/>
            <a:ext cx="1499700" cy="21945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g1a4fdfa2c7c_0_233"/>
          <p:cNvSpPr/>
          <p:nvPr>
            <p:ph idx="5" type="pic"/>
          </p:nvPr>
        </p:nvSpPr>
        <p:spPr>
          <a:xfrm>
            <a:off x="10122408" y="1463040"/>
            <a:ext cx="1499700" cy="21945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g1a4fdfa2c7c_0_233"/>
          <p:cNvSpPr/>
          <p:nvPr>
            <p:ph idx="6" type="pic"/>
          </p:nvPr>
        </p:nvSpPr>
        <p:spPr>
          <a:xfrm>
            <a:off x="4279392" y="4087368"/>
            <a:ext cx="1499700" cy="21945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g1a4fdfa2c7c_0_233"/>
          <p:cNvSpPr/>
          <p:nvPr>
            <p:ph idx="7" type="pic"/>
          </p:nvPr>
        </p:nvSpPr>
        <p:spPr>
          <a:xfrm>
            <a:off x="6227064" y="4087368"/>
            <a:ext cx="1499700" cy="21945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g1a4fdfa2c7c_0_233"/>
          <p:cNvSpPr/>
          <p:nvPr>
            <p:ph idx="8" type="pic"/>
          </p:nvPr>
        </p:nvSpPr>
        <p:spPr>
          <a:xfrm>
            <a:off x="8174736" y="4087368"/>
            <a:ext cx="1499700" cy="21945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g1a4fdfa2c7c_0_233"/>
          <p:cNvSpPr/>
          <p:nvPr>
            <p:ph idx="9" type="pic"/>
          </p:nvPr>
        </p:nvSpPr>
        <p:spPr>
          <a:xfrm>
            <a:off x="10122408" y="4087368"/>
            <a:ext cx="1499700" cy="219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ersive palette Amusements">
  <p:cSld name="Immersive palette Amusements">
    <p:bg>
      <p:bgPr>
        <a:solidFill>
          <a:schemeClr val="lt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a4fdfa2c7c_0_243"/>
          <p:cNvSpPr/>
          <p:nvPr/>
        </p:nvSpPr>
        <p:spPr>
          <a:xfrm>
            <a:off x="6712974" y="1651000"/>
            <a:ext cx="460500" cy="5207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0" name="Google Shape;100;g1a4fdfa2c7c_0_243"/>
          <p:cNvSpPr/>
          <p:nvPr/>
        </p:nvSpPr>
        <p:spPr>
          <a:xfrm>
            <a:off x="9271000" y="0"/>
            <a:ext cx="2921100" cy="539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1" name="Google Shape;101;g1a4fdfa2c7c_0_243"/>
          <p:cNvSpPr/>
          <p:nvPr/>
        </p:nvSpPr>
        <p:spPr>
          <a:xfrm>
            <a:off x="0" y="2387600"/>
            <a:ext cx="5460900" cy="2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2" name="Google Shape;102;g1a4fdfa2c7c_0_243"/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3" name="Google Shape;103;g1a4fdfa2c7c_0_243"/>
          <p:cNvSpPr txBox="1"/>
          <p:nvPr>
            <p:ph type="title"/>
          </p:nvPr>
        </p:nvSpPr>
        <p:spPr>
          <a:xfrm>
            <a:off x="457199" y="914400"/>
            <a:ext cx="5605200" cy="1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1a4fdfa2c7c_0_243"/>
          <p:cNvSpPr txBox="1"/>
          <p:nvPr>
            <p:ph idx="1" type="body"/>
          </p:nvPr>
        </p:nvSpPr>
        <p:spPr>
          <a:xfrm>
            <a:off x="457200" y="3072384"/>
            <a:ext cx="4947000" cy="28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05" name="Google Shape;105;g1a4fdfa2c7c_0_243"/>
          <p:cNvSpPr/>
          <p:nvPr>
            <p:ph idx="2" type="pic"/>
          </p:nvPr>
        </p:nvSpPr>
        <p:spPr>
          <a:xfrm>
            <a:off x="7178040" y="457200"/>
            <a:ext cx="4563000" cy="6400800"/>
          </a:xfrm>
          <a:prstGeom prst="rect">
            <a:avLst/>
          </a:prstGeom>
          <a:solidFill>
            <a:srgbClr val="FBF2E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">
  <p:cSld name="Intr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1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4" name="Google Shape;24;p21"/>
          <p:cNvSpPr txBox="1"/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" type="body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6" name="Google Shape;26;p21"/>
          <p:cNvSpPr txBox="1"/>
          <p:nvPr>
            <p:ph idx="3" type="body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ersive palette Balancing Act">
  <p:cSld name="Immersive palette Balancing Act">
    <p:bg>
      <p:bgPr>
        <a:solidFill>
          <a:schemeClr val="accent5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/>
          <p:nvPr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" name="Google Shape;29;p22"/>
          <p:cNvSpPr txBox="1"/>
          <p:nvPr>
            <p:ph type="title"/>
          </p:nvPr>
        </p:nvSpPr>
        <p:spPr>
          <a:xfrm>
            <a:off x="457199" y="1399032"/>
            <a:ext cx="3619501" cy="877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2"/>
          <p:cNvSpPr txBox="1"/>
          <p:nvPr>
            <p:ph idx="1" type="body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1" name="Google Shape;31;p22"/>
          <p:cNvSpPr/>
          <p:nvPr>
            <p:ph idx="2" type="pic"/>
          </p:nvPr>
        </p:nvSpPr>
        <p:spPr>
          <a:xfrm>
            <a:off x="4254500" y="0"/>
            <a:ext cx="74803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22"/>
          <p:cNvSpPr/>
          <p:nvPr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" name="Google Shape;33;p22"/>
          <p:cNvSpPr/>
          <p:nvPr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lette Balance act">
  <p:cSld name="Palette Balance act">
    <p:bg>
      <p:bgPr>
        <a:solidFill>
          <a:srgbClr val="D8D8D8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 txBox="1"/>
          <p:nvPr>
            <p:ph type="title"/>
          </p:nvPr>
        </p:nvSpPr>
        <p:spPr>
          <a:xfrm>
            <a:off x="457199" y="2569464"/>
            <a:ext cx="3619501" cy="11795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5"/>
          <p:cNvSpPr/>
          <p:nvPr>
            <p:ph idx="2" type="pic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25"/>
          <p:cNvSpPr/>
          <p:nvPr>
            <p:ph idx="3" type="pic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25"/>
          <p:cNvSpPr/>
          <p:nvPr>
            <p:ph idx="4" type="pic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25"/>
          <p:cNvSpPr/>
          <p:nvPr>
            <p:ph idx="5" type="pic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25"/>
          <p:cNvSpPr/>
          <p:nvPr>
            <p:ph idx="6" type="pic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25"/>
          <p:cNvSpPr/>
          <p:nvPr>
            <p:ph idx="7" type="pic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25"/>
          <p:cNvSpPr/>
          <p:nvPr>
            <p:ph idx="8" type="pic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25"/>
          <p:cNvSpPr/>
          <p:nvPr>
            <p:ph idx="9" type="pic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</p:sp>
      <p:sp>
        <p:nvSpPr>
          <p:cNvPr id="46" name="Google Shape;46;p19"/>
          <p:cNvSpPr txBox="1"/>
          <p:nvPr>
            <p:ph type="title"/>
          </p:nvPr>
        </p:nvSpPr>
        <p:spPr>
          <a:xfrm>
            <a:off x="457200" y="4517136"/>
            <a:ext cx="6581554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s">
  <p:cSld name="Instructio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7"/>
          <p:cNvSpPr txBox="1"/>
          <p:nvPr>
            <p:ph type="title"/>
          </p:nvPr>
        </p:nvSpPr>
        <p:spPr>
          <a:xfrm>
            <a:off x="457199" y="914400"/>
            <a:ext cx="7467601" cy="15727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1" type="body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50" name="Google Shape;50;p27"/>
          <p:cNvSpPr/>
          <p:nvPr>
            <p:ph idx="2" type="pic"/>
          </p:nvPr>
        </p:nvSpPr>
        <p:spPr>
          <a:xfrm>
            <a:off x="8115300" y="1384300"/>
            <a:ext cx="3410712" cy="4572000"/>
          </a:xfrm>
          <a:prstGeom prst="roundRect">
            <a:avLst>
              <a:gd fmla="val 2543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lette Star of the show">
  <p:cSld name="Palette Star of the show">
    <p:bg>
      <p:bgPr>
        <a:solidFill>
          <a:srgbClr val="D8D8D8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"/>
          <p:cNvSpPr txBox="1"/>
          <p:nvPr>
            <p:ph type="title"/>
          </p:nvPr>
        </p:nvSpPr>
        <p:spPr>
          <a:xfrm>
            <a:off x="457199" y="2569464"/>
            <a:ext cx="3619501" cy="11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4"/>
          <p:cNvSpPr/>
          <p:nvPr>
            <p:ph idx="2" type="pic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24"/>
          <p:cNvSpPr/>
          <p:nvPr>
            <p:ph idx="3" type="pic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24"/>
          <p:cNvSpPr/>
          <p:nvPr>
            <p:ph idx="4" type="pic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4"/>
          <p:cNvSpPr/>
          <p:nvPr>
            <p:ph idx="5" type="pic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24"/>
          <p:cNvSpPr/>
          <p:nvPr>
            <p:ph idx="6" type="pic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24"/>
          <p:cNvSpPr/>
          <p:nvPr>
            <p:ph idx="7" type="pic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/>
          <p:nvPr>
            <p:ph idx="8" type="pic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4"/>
          <p:cNvSpPr/>
          <p:nvPr>
            <p:ph idx="9" type="pic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ersive palette Star of the show">
  <p:cSld name="Immersive palette Star of the show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6"/>
          <p:cNvSpPr/>
          <p:nvPr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" name="Google Shape;68;p26"/>
          <p:cNvSpPr/>
          <p:nvPr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" name="Google Shape;69;p26"/>
          <p:cNvSpPr/>
          <p:nvPr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" name="Google Shape;70;p26"/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" name="Google Shape;71;p26"/>
          <p:cNvSpPr txBox="1"/>
          <p:nvPr>
            <p:ph type="title"/>
          </p:nvPr>
        </p:nvSpPr>
        <p:spPr>
          <a:xfrm>
            <a:off x="457199" y="914400"/>
            <a:ext cx="5638801" cy="1572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" type="body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3" name="Google Shape;73;p26"/>
          <p:cNvSpPr/>
          <p:nvPr>
            <p:ph idx="2" type="pic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ersive palette Wellspring">
  <p:cSld name="Immersive palette Wellspring">
    <p:bg>
      <p:bgPr>
        <a:solidFill>
          <a:schemeClr val="dk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a4fdfa2c7c_0_219"/>
          <p:cNvSpPr/>
          <p:nvPr/>
        </p:nvSpPr>
        <p:spPr>
          <a:xfrm>
            <a:off x="0" y="0"/>
            <a:ext cx="24456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" name="Google Shape;76;g1a4fdfa2c7c_0_219"/>
          <p:cNvSpPr/>
          <p:nvPr/>
        </p:nvSpPr>
        <p:spPr>
          <a:xfrm rot="5400000">
            <a:off x="10740600" y="5406712"/>
            <a:ext cx="2445600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" name="Google Shape;77;g1a4fdfa2c7c_0_219"/>
          <p:cNvSpPr/>
          <p:nvPr/>
        </p:nvSpPr>
        <p:spPr>
          <a:xfrm>
            <a:off x="7982712" y="495300"/>
            <a:ext cx="3753600" cy="594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" name="Google Shape;78;g1a4fdfa2c7c_0_219"/>
          <p:cNvSpPr/>
          <p:nvPr/>
        </p:nvSpPr>
        <p:spPr>
          <a:xfrm>
            <a:off x="4251158" y="495300"/>
            <a:ext cx="3787200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" name="Google Shape;79;g1a4fdfa2c7c_0_219"/>
          <p:cNvSpPr txBox="1"/>
          <p:nvPr>
            <p:ph idx="1" type="body"/>
          </p:nvPr>
        </p:nvSpPr>
        <p:spPr>
          <a:xfrm>
            <a:off x="457200" y="2779776"/>
            <a:ext cx="34656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0" name="Google Shape;80;g1a4fdfa2c7c_0_219"/>
          <p:cNvSpPr/>
          <p:nvPr>
            <p:ph idx="2" type="pic"/>
          </p:nvPr>
        </p:nvSpPr>
        <p:spPr>
          <a:xfrm>
            <a:off x="4709160" y="960120"/>
            <a:ext cx="6574500" cy="50748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g1a4fdfa2c7c_0_219"/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cap="flat" cmpd="sng" w="254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82" name="Google Shape;82;g1a4fdfa2c7c_0_219"/>
          <p:cNvCxnSpPr/>
          <p:nvPr/>
        </p:nvCxnSpPr>
        <p:spPr>
          <a:xfrm>
            <a:off x="228600" y="2415910"/>
            <a:ext cx="40227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" name="Google Shape;83;g1a4fdfa2c7c_0_219"/>
          <p:cNvSpPr txBox="1"/>
          <p:nvPr>
            <p:ph type="title"/>
          </p:nvPr>
        </p:nvSpPr>
        <p:spPr>
          <a:xfrm>
            <a:off x="457199" y="1371600"/>
            <a:ext cx="3619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112">
          <p15:clr>
            <a:srgbClr val="F26B43"/>
          </p15:clr>
        </p15:guide>
        <p15:guide id="2" pos="2568">
          <p15:clr>
            <a:srgbClr val="F26B43"/>
          </p15:clr>
        </p15:guide>
        <p15:guide id="3" pos="288">
          <p15:clr>
            <a:srgbClr val="5ACBF0"/>
          </p15:clr>
        </p15:guide>
        <p15:guide id="4" pos="7392">
          <p15:clr>
            <a:srgbClr val="5ACBF0"/>
          </p15:clr>
        </p15:guide>
        <p15:guide id="5" orient="horz" pos="576">
          <p15:clr>
            <a:srgbClr val="5ACBF0"/>
          </p15:clr>
        </p15:guide>
        <p15:guide id="6" orient="horz" pos="3744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0" name="Google Shape;2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112">
          <p15:clr>
            <a:srgbClr val="F26B43"/>
          </p15:clr>
        </p15:guide>
        <p15:guide id="2" pos="2568">
          <p15:clr>
            <a:srgbClr val="F26B43"/>
          </p15:clr>
        </p15:guide>
        <p15:guide id="3" pos="288">
          <p15:clr>
            <a:srgbClr val="5ACBF0"/>
          </p15:clr>
        </p15:guide>
        <p15:guide id="4" pos="7392">
          <p15:clr>
            <a:srgbClr val="5ACBF0"/>
          </p15:clr>
        </p15:guide>
        <p15:guide id="5" orient="horz" pos="576">
          <p15:clr>
            <a:srgbClr val="5ACBF0"/>
          </p15:clr>
        </p15:guide>
        <p15:guide id="6" orient="horz" pos="3744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 txBox="1"/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54" name="Google Shape;5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55" name="Google Shape;5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112">
          <p15:clr>
            <a:srgbClr val="F26B43"/>
          </p15:clr>
        </p15:guide>
        <p15:guide id="2" pos="2568">
          <p15:clr>
            <a:srgbClr val="F26B43"/>
          </p15:clr>
        </p15:guide>
        <p15:guide id="3" pos="288">
          <p15:clr>
            <a:srgbClr val="5ACBF0"/>
          </p15:clr>
        </p15:guide>
        <p15:guide id="4" pos="7392">
          <p15:clr>
            <a:srgbClr val="5ACBF0"/>
          </p15:clr>
        </p15:guide>
        <p15:guide id="5" orient="horz" pos="576">
          <p15:clr>
            <a:srgbClr val="5ACBF0"/>
          </p15:clr>
        </p15:guide>
        <p15:guide id="6" orient="horz" pos="3744">
          <p15:clr>
            <a:srgbClr val="5ACBF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Relationship Id="rId4" Type="http://schemas.openxmlformats.org/officeDocument/2006/relationships/image" Target="../media/image3.jpg"/><Relationship Id="rId5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3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38.png"/><Relationship Id="rId5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bstract image of curvy lines" id="112" name="Google Shape;112;p1"/>
          <p:cNvPicPr preferRelativeResize="0"/>
          <p:nvPr/>
        </p:nvPicPr>
        <p:blipFill rotWithShape="1">
          <a:blip r:embed="rId3">
            <a:alphaModFix amt="40000"/>
          </a:blip>
          <a:srcRect b="0" l="27" r="0" t="0"/>
          <a:stretch/>
        </p:blipFill>
        <p:spPr>
          <a:xfrm>
            <a:off x="20" y="-3"/>
            <a:ext cx="1218876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descr="Abstract image of curvy lines" id="113" name="Google Shape;113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" l="28863" r="3657" t="0"/>
          <a:stretch/>
        </p:blipFill>
        <p:spPr>
          <a:xfrm>
            <a:off x="3933650" y="0"/>
            <a:ext cx="825512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descr="A picture containing person, ground, outdoor&#10;&#10;Description automatically generated" id="114" name="Google Shape;114;p1"/>
          <p:cNvPicPr preferRelativeResize="0"/>
          <p:nvPr/>
        </p:nvPicPr>
        <p:blipFill rotWithShape="1">
          <a:blip r:embed="rId4">
            <a:alphaModFix/>
          </a:blip>
          <a:srcRect b="-1" l="1152" r="58651" t="0"/>
          <a:stretch/>
        </p:blipFill>
        <p:spPr>
          <a:xfrm>
            <a:off x="20" y="277469"/>
            <a:ext cx="4552738" cy="5946218"/>
          </a:xfrm>
          <a:custGeom>
            <a:rect b="b" l="l" r="r" t="t"/>
            <a:pathLst>
              <a:path extrusionOk="0" h="5946218" w="4552738">
                <a:moveTo>
                  <a:pt x="0" y="0"/>
                </a:moveTo>
                <a:lnTo>
                  <a:pt x="193217" y="10418"/>
                </a:lnTo>
                <a:cubicBezTo>
                  <a:pt x="612089" y="35802"/>
                  <a:pt x="1030148" y="71660"/>
                  <a:pt x="1446580" y="128061"/>
                </a:cubicBezTo>
                <a:cubicBezTo>
                  <a:pt x="1735723" y="167547"/>
                  <a:pt x="2027715" y="194943"/>
                  <a:pt x="2320927" y="163517"/>
                </a:cubicBezTo>
                <a:cubicBezTo>
                  <a:pt x="2335563" y="161905"/>
                  <a:pt x="2352239" y="156669"/>
                  <a:pt x="2364438" y="161905"/>
                </a:cubicBezTo>
                <a:cubicBezTo>
                  <a:pt x="2506776" y="220729"/>
                  <a:pt x="2662121" y="178424"/>
                  <a:pt x="2809744" y="215490"/>
                </a:cubicBezTo>
                <a:cubicBezTo>
                  <a:pt x="2771925" y="358517"/>
                  <a:pt x="2609662" y="346832"/>
                  <a:pt x="2518162" y="445944"/>
                </a:cubicBezTo>
                <a:cubicBezTo>
                  <a:pt x="2667409" y="485424"/>
                  <a:pt x="2801610" y="525312"/>
                  <a:pt x="2937846" y="555124"/>
                </a:cubicBezTo>
                <a:cubicBezTo>
                  <a:pt x="3082216" y="586550"/>
                  <a:pt x="3204622" y="671561"/>
                  <a:pt x="3345734" y="709433"/>
                </a:cubicBezTo>
                <a:cubicBezTo>
                  <a:pt x="3375832" y="717492"/>
                  <a:pt x="3412025" y="745693"/>
                  <a:pt x="3422598" y="773089"/>
                </a:cubicBezTo>
                <a:cubicBezTo>
                  <a:pt x="3456757" y="861726"/>
                  <a:pt x="4138745" y="1110310"/>
                  <a:pt x="4058225" y="1189273"/>
                </a:cubicBezTo>
                <a:cubicBezTo>
                  <a:pt x="4024878" y="1221909"/>
                  <a:pt x="3981773" y="1245276"/>
                  <a:pt x="3936629" y="1277508"/>
                </a:cubicBezTo>
                <a:cubicBezTo>
                  <a:pt x="4004547" y="1338344"/>
                  <a:pt x="4080998" y="1364935"/>
                  <a:pt x="4162334" y="1383065"/>
                </a:cubicBezTo>
                <a:cubicBezTo>
                  <a:pt x="4186736" y="1388705"/>
                  <a:pt x="4210728" y="1399986"/>
                  <a:pt x="4213168" y="1427383"/>
                </a:cubicBezTo>
                <a:cubicBezTo>
                  <a:pt x="4215607" y="1455987"/>
                  <a:pt x="4190800" y="1467266"/>
                  <a:pt x="4170061" y="1480564"/>
                </a:cubicBezTo>
                <a:cubicBezTo>
                  <a:pt x="4141188" y="1499095"/>
                  <a:pt x="4113127" y="1515214"/>
                  <a:pt x="4076527" y="1517630"/>
                </a:cubicBezTo>
                <a:cubicBezTo>
                  <a:pt x="4016337" y="1521257"/>
                  <a:pt x="3987466" y="1572826"/>
                  <a:pt x="3952493" y="1611502"/>
                </a:cubicBezTo>
                <a:cubicBezTo>
                  <a:pt x="3932973" y="1633259"/>
                  <a:pt x="3923211" y="1677172"/>
                  <a:pt x="3957370" y="1684828"/>
                </a:cubicBezTo>
                <a:cubicBezTo>
                  <a:pt x="4039518" y="1703363"/>
                  <a:pt x="4033011" y="1756946"/>
                  <a:pt x="4030981" y="1817782"/>
                </a:cubicBezTo>
                <a:cubicBezTo>
                  <a:pt x="4028133" y="1893124"/>
                  <a:pt x="3979737" y="1927770"/>
                  <a:pt x="3920363" y="1956780"/>
                </a:cubicBezTo>
                <a:cubicBezTo>
                  <a:pt x="3900029" y="1966851"/>
                  <a:pt x="3871158" y="1966449"/>
                  <a:pt x="3863429" y="1997874"/>
                </a:cubicBezTo>
                <a:cubicBezTo>
                  <a:pt x="3896777" y="2027688"/>
                  <a:pt x="3937444" y="2003517"/>
                  <a:pt x="3973233" y="2011975"/>
                </a:cubicBezTo>
                <a:cubicBezTo>
                  <a:pt x="4002918" y="2018824"/>
                  <a:pt x="4052127" y="2015199"/>
                  <a:pt x="4011458" y="2069991"/>
                </a:cubicBezTo>
                <a:cubicBezTo>
                  <a:pt x="3999664" y="2085704"/>
                  <a:pt x="4013491" y="2097792"/>
                  <a:pt x="4028540" y="2099000"/>
                </a:cubicBezTo>
                <a:cubicBezTo>
                  <a:pt x="4148913" y="2111489"/>
                  <a:pt x="4093606" y="2222285"/>
                  <a:pt x="4132241" y="2280703"/>
                </a:cubicBezTo>
                <a:cubicBezTo>
                  <a:pt x="4142812" y="2296818"/>
                  <a:pt x="4131425" y="2324618"/>
                  <a:pt x="4114752" y="2331466"/>
                </a:cubicBezTo>
                <a:cubicBezTo>
                  <a:pt x="4008205" y="2376592"/>
                  <a:pt x="3993565" y="2484163"/>
                  <a:pt x="3941916" y="2576828"/>
                </a:cubicBezTo>
                <a:cubicBezTo>
                  <a:pt x="3998039" y="2613488"/>
                  <a:pt x="4065138" y="2621547"/>
                  <a:pt x="4125732" y="2645318"/>
                </a:cubicBezTo>
                <a:cubicBezTo>
                  <a:pt x="4188768" y="2670298"/>
                  <a:pt x="4188768" y="2688831"/>
                  <a:pt x="4136714" y="2761349"/>
                </a:cubicBezTo>
                <a:cubicBezTo>
                  <a:pt x="4272135" y="2777064"/>
                  <a:pt x="4272135" y="2777064"/>
                  <a:pt x="4230249" y="2891080"/>
                </a:cubicBezTo>
                <a:cubicBezTo>
                  <a:pt x="4343713" y="2901557"/>
                  <a:pt x="4418537" y="2955542"/>
                  <a:pt x="4436023" y="3073591"/>
                </a:cubicBezTo>
                <a:cubicBezTo>
                  <a:pt x="4444564" y="3130800"/>
                  <a:pt x="4495804" y="3157792"/>
                  <a:pt x="4552738" y="3196068"/>
                </a:cubicBezTo>
                <a:cubicBezTo>
                  <a:pt x="4481978" y="3233136"/>
                  <a:pt x="4433989" y="3310489"/>
                  <a:pt x="4351436" y="3228700"/>
                </a:cubicBezTo>
                <a:cubicBezTo>
                  <a:pt x="4321344" y="3198888"/>
                  <a:pt x="4324186" y="3236761"/>
                  <a:pt x="4320122" y="3247637"/>
                </a:cubicBezTo>
                <a:cubicBezTo>
                  <a:pt x="4310364" y="3274227"/>
                  <a:pt x="4330695" y="3291956"/>
                  <a:pt x="4344116" y="3312099"/>
                </a:cubicBezTo>
                <a:cubicBezTo>
                  <a:pt x="4357130" y="3332244"/>
                  <a:pt x="4372586" y="3353596"/>
                  <a:pt x="4376244" y="3376163"/>
                </a:cubicBezTo>
                <a:cubicBezTo>
                  <a:pt x="4378682" y="3391874"/>
                  <a:pt x="4366890" y="3414835"/>
                  <a:pt x="4353877" y="3426522"/>
                </a:cubicBezTo>
                <a:cubicBezTo>
                  <a:pt x="4285554" y="3488163"/>
                  <a:pt x="4326221" y="3626757"/>
                  <a:pt x="4196898" y="3644486"/>
                </a:cubicBezTo>
                <a:cubicBezTo>
                  <a:pt x="4138745" y="3652541"/>
                  <a:pt x="4110687" y="3703306"/>
                  <a:pt x="4067986" y="3731106"/>
                </a:cubicBezTo>
                <a:cubicBezTo>
                  <a:pt x="3919551" y="3828201"/>
                  <a:pt x="3820322" y="3953097"/>
                  <a:pt x="3774370" y="4124729"/>
                </a:cubicBezTo>
                <a:cubicBezTo>
                  <a:pt x="3761764" y="4172269"/>
                  <a:pt x="3713368" y="4210546"/>
                  <a:pt x="3682054" y="4252444"/>
                </a:cubicBezTo>
                <a:cubicBezTo>
                  <a:pt x="3697103" y="4283064"/>
                  <a:pt x="3779250" y="4216990"/>
                  <a:pt x="3750377" y="4297567"/>
                </a:cubicBezTo>
                <a:cubicBezTo>
                  <a:pt x="3728417" y="4358002"/>
                  <a:pt x="3672294" y="4395470"/>
                  <a:pt x="3619425" y="4431328"/>
                </a:cubicBezTo>
                <a:cubicBezTo>
                  <a:pt x="3559239" y="4472019"/>
                  <a:pt x="3492545" y="4504653"/>
                  <a:pt x="3465296" y="4579993"/>
                </a:cubicBezTo>
                <a:cubicBezTo>
                  <a:pt x="3459603" y="4596110"/>
                  <a:pt x="3441305" y="4613031"/>
                  <a:pt x="3425038" y="4619479"/>
                </a:cubicBezTo>
                <a:cubicBezTo>
                  <a:pt x="2576720" y="5945389"/>
                  <a:pt x="488463" y="5954251"/>
                  <a:pt x="247714" y="5944983"/>
                </a:cubicBezTo>
                <a:cubicBezTo>
                  <a:pt x="174818" y="5942062"/>
                  <a:pt x="102913" y="5934760"/>
                  <a:pt x="31834" y="5923857"/>
                </a:cubicBezTo>
                <a:lnTo>
                  <a:pt x="0" y="591740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A person holding a baby&#10;&#10;Description automatically generated" id="115" name="Google Shape;115;p1"/>
          <p:cNvPicPr preferRelativeResize="0"/>
          <p:nvPr/>
        </p:nvPicPr>
        <p:blipFill rotWithShape="1">
          <a:blip r:embed="rId5">
            <a:alphaModFix/>
          </a:blip>
          <a:srcRect b="16657" l="0" r="1" t="0"/>
          <a:stretch/>
        </p:blipFill>
        <p:spPr>
          <a:xfrm>
            <a:off x="8649837" y="10"/>
            <a:ext cx="3538926" cy="4290182"/>
          </a:xfrm>
          <a:custGeom>
            <a:rect b="b" l="l" r="r" t="t"/>
            <a:pathLst>
              <a:path extrusionOk="0" h="4290182" w="3538926">
                <a:moveTo>
                  <a:pt x="1370437" y="0"/>
                </a:moveTo>
                <a:lnTo>
                  <a:pt x="3538926" y="0"/>
                </a:lnTo>
                <a:lnTo>
                  <a:pt x="3538926" y="4256362"/>
                </a:lnTo>
                <a:lnTo>
                  <a:pt x="3455334" y="4273195"/>
                </a:lnTo>
                <a:cubicBezTo>
                  <a:pt x="3401009" y="4281478"/>
                  <a:pt x="3346052" y="4287025"/>
                  <a:pt x="3290337" y="4289244"/>
                </a:cubicBezTo>
                <a:cubicBezTo>
                  <a:pt x="3106332" y="4296285"/>
                  <a:pt x="1510274" y="4289552"/>
                  <a:pt x="861903" y="3282295"/>
                </a:cubicBezTo>
                <a:cubicBezTo>
                  <a:pt x="849470" y="3277397"/>
                  <a:pt x="835485" y="3264542"/>
                  <a:pt x="831133" y="3252299"/>
                </a:cubicBezTo>
                <a:cubicBezTo>
                  <a:pt x="810307" y="3195065"/>
                  <a:pt x="759333" y="3170274"/>
                  <a:pt x="713332" y="3139362"/>
                </a:cubicBezTo>
                <a:cubicBezTo>
                  <a:pt x="672925" y="3112122"/>
                  <a:pt x="630030" y="3083658"/>
                  <a:pt x="613246" y="3037747"/>
                </a:cubicBezTo>
                <a:cubicBezTo>
                  <a:pt x="591178" y="2976535"/>
                  <a:pt x="653963" y="3026730"/>
                  <a:pt x="665465" y="3003469"/>
                </a:cubicBezTo>
                <a:cubicBezTo>
                  <a:pt x="641532" y="2971640"/>
                  <a:pt x="604543" y="2942562"/>
                  <a:pt x="594908" y="2906447"/>
                </a:cubicBezTo>
                <a:cubicBezTo>
                  <a:pt x="559787" y="2776063"/>
                  <a:pt x="483946" y="2681183"/>
                  <a:pt x="370497" y="2607422"/>
                </a:cubicBezTo>
                <a:cubicBezTo>
                  <a:pt x="337860" y="2586304"/>
                  <a:pt x="316415" y="2547739"/>
                  <a:pt x="271969" y="2541620"/>
                </a:cubicBezTo>
                <a:cubicBezTo>
                  <a:pt x="173127" y="2528152"/>
                  <a:pt x="204209" y="2422866"/>
                  <a:pt x="151990" y="2376038"/>
                </a:cubicBezTo>
                <a:cubicBezTo>
                  <a:pt x="142044" y="2367161"/>
                  <a:pt x="133031" y="2349717"/>
                  <a:pt x="134895" y="2337782"/>
                </a:cubicBezTo>
                <a:cubicBezTo>
                  <a:pt x="137691" y="2320639"/>
                  <a:pt x="149504" y="2304419"/>
                  <a:pt x="159450" y="2289115"/>
                </a:cubicBezTo>
                <a:cubicBezTo>
                  <a:pt x="169707" y="2273813"/>
                  <a:pt x="185247" y="2260344"/>
                  <a:pt x="177788" y="2240145"/>
                </a:cubicBezTo>
                <a:cubicBezTo>
                  <a:pt x="174683" y="2231882"/>
                  <a:pt x="176855" y="2203112"/>
                  <a:pt x="153855" y="2225759"/>
                </a:cubicBezTo>
                <a:cubicBezTo>
                  <a:pt x="90759" y="2287892"/>
                  <a:pt x="54081" y="2229129"/>
                  <a:pt x="0" y="2200970"/>
                </a:cubicBezTo>
                <a:cubicBezTo>
                  <a:pt x="43514" y="2171892"/>
                  <a:pt x="82677" y="2151388"/>
                  <a:pt x="89205" y="2107927"/>
                </a:cubicBezTo>
                <a:cubicBezTo>
                  <a:pt x="102570" y="2018249"/>
                  <a:pt x="159758" y="1977237"/>
                  <a:pt x="246479" y="1969279"/>
                </a:cubicBezTo>
                <a:cubicBezTo>
                  <a:pt x="214465" y="1882663"/>
                  <a:pt x="214465" y="1882663"/>
                  <a:pt x="317968" y="1870725"/>
                </a:cubicBezTo>
                <a:cubicBezTo>
                  <a:pt x="278183" y="1815635"/>
                  <a:pt x="278183" y="1801556"/>
                  <a:pt x="326361" y="1782580"/>
                </a:cubicBezTo>
                <a:cubicBezTo>
                  <a:pt x="372673" y="1764521"/>
                  <a:pt x="423957" y="1758400"/>
                  <a:pt x="466852" y="1730550"/>
                </a:cubicBezTo>
                <a:cubicBezTo>
                  <a:pt x="427377" y="1660155"/>
                  <a:pt x="416187" y="1578436"/>
                  <a:pt x="334753" y="1544155"/>
                </a:cubicBezTo>
                <a:cubicBezTo>
                  <a:pt x="322010" y="1538952"/>
                  <a:pt x="313307" y="1517834"/>
                  <a:pt x="321386" y="1505592"/>
                </a:cubicBezTo>
                <a:cubicBezTo>
                  <a:pt x="350915" y="1461214"/>
                  <a:pt x="308644" y="1377045"/>
                  <a:pt x="400645" y="1367557"/>
                </a:cubicBezTo>
                <a:cubicBezTo>
                  <a:pt x="412147" y="1366640"/>
                  <a:pt x="422716" y="1357456"/>
                  <a:pt x="413701" y="1345520"/>
                </a:cubicBezTo>
                <a:cubicBezTo>
                  <a:pt x="382618" y="1303896"/>
                  <a:pt x="420228" y="1306649"/>
                  <a:pt x="442916" y="1301447"/>
                </a:cubicBezTo>
                <a:cubicBezTo>
                  <a:pt x="470270" y="1295021"/>
                  <a:pt x="501352" y="1313384"/>
                  <a:pt x="526840" y="1290735"/>
                </a:cubicBezTo>
                <a:cubicBezTo>
                  <a:pt x="520932" y="1266862"/>
                  <a:pt x="498866" y="1267167"/>
                  <a:pt x="483325" y="1259517"/>
                </a:cubicBezTo>
                <a:cubicBezTo>
                  <a:pt x="437945" y="1237479"/>
                  <a:pt x="400956" y="1211159"/>
                  <a:pt x="398780" y="1153924"/>
                </a:cubicBezTo>
                <a:cubicBezTo>
                  <a:pt x="397228" y="1107708"/>
                  <a:pt x="392254" y="1067003"/>
                  <a:pt x="455041" y="1052922"/>
                </a:cubicBezTo>
                <a:cubicBezTo>
                  <a:pt x="481149" y="1047106"/>
                  <a:pt x="473687" y="1013747"/>
                  <a:pt x="458768" y="997218"/>
                </a:cubicBezTo>
                <a:cubicBezTo>
                  <a:pt x="432038" y="967837"/>
                  <a:pt x="409972" y="928661"/>
                  <a:pt x="363968" y="925907"/>
                </a:cubicBezTo>
                <a:cubicBezTo>
                  <a:pt x="335995" y="924071"/>
                  <a:pt x="314548" y="911826"/>
                  <a:pt x="292481" y="897749"/>
                </a:cubicBezTo>
                <a:cubicBezTo>
                  <a:pt x="276630" y="887646"/>
                  <a:pt x="257670" y="879078"/>
                  <a:pt x="259533" y="857348"/>
                </a:cubicBezTo>
                <a:cubicBezTo>
                  <a:pt x="261399" y="836535"/>
                  <a:pt x="279736" y="827966"/>
                  <a:pt x="298387" y="823681"/>
                </a:cubicBezTo>
                <a:cubicBezTo>
                  <a:pt x="360552" y="809909"/>
                  <a:pt x="418983" y="789708"/>
                  <a:pt x="470893" y="743493"/>
                </a:cubicBezTo>
                <a:cubicBezTo>
                  <a:pt x="436390" y="719007"/>
                  <a:pt x="403444" y="701256"/>
                  <a:pt x="377957" y="676463"/>
                </a:cubicBezTo>
                <a:cubicBezTo>
                  <a:pt x="316415" y="616477"/>
                  <a:pt x="837660" y="427634"/>
                  <a:pt x="863768" y="360299"/>
                </a:cubicBezTo>
                <a:cubicBezTo>
                  <a:pt x="871849" y="339488"/>
                  <a:pt x="899511" y="318064"/>
                  <a:pt x="922515" y="311942"/>
                </a:cubicBezTo>
                <a:cubicBezTo>
                  <a:pt x="1030367" y="283171"/>
                  <a:pt x="1123922" y="218591"/>
                  <a:pt x="1234265" y="194718"/>
                </a:cubicBezTo>
                <a:cubicBezTo>
                  <a:pt x="1338390" y="172070"/>
                  <a:pt x="1440960" y="141768"/>
                  <a:pt x="1555030" y="111776"/>
                </a:cubicBezTo>
                <a:cubicBezTo>
                  <a:pt x="1520063" y="74130"/>
                  <a:pt x="1471575" y="57526"/>
                  <a:pt x="1428216" y="36752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6" name="Google Shape;116;p1"/>
          <p:cNvSpPr txBox="1"/>
          <p:nvPr>
            <p:ph type="title"/>
          </p:nvPr>
        </p:nvSpPr>
        <p:spPr>
          <a:xfrm>
            <a:off x="4179500" y="3894828"/>
            <a:ext cx="7098000" cy="17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r>
              <a:rPr b="1" lang="en-US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UNDER-FIVE MORTALITY:  A GLOBAL CRISIS</a:t>
            </a:r>
            <a:br>
              <a:rPr lang="en-US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br>
              <a:rPr lang="en-US"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5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Botan Dolun    Tabinda Hayat     Saiful Islam    Ashwini Shivaji Meher </a:t>
            </a:r>
            <a:br>
              <a:rPr lang="en-US" sz="110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br>
              <a:rPr lang="en-US" sz="1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1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a4fdfa2c7c_4_3"/>
          <p:cNvSpPr txBox="1"/>
          <p:nvPr>
            <p:ph type="title"/>
          </p:nvPr>
        </p:nvSpPr>
        <p:spPr>
          <a:xfrm>
            <a:off x="1147199" y="2710289"/>
            <a:ext cx="3619500" cy="117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FF"/>
                </a:solidFill>
              </a:rPr>
              <a:t>Continent: Asia</a:t>
            </a:r>
            <a:endParaRPr b="1" sz="3000">
              <a:solidFill>
                <a:srgbClr val="0000FF"/>
              </a:solidFill>
            </a:endParaRPr>
          </a:p>
        </p:txBody>
      </p:sp>
      <p:pic>
        <p:nvPicPr>
          <p:cNvPr id="184" name="Google Shape;184;g1a4fdfa2c7c_4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833" y="0"/>
            <a:ext cx="730949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1a4fdfa2c7c_4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425" y="-84025"/>
            <a:ext cx="7328699" cy="698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a4fdfa2c7c_4_44"/>
          <p:cNvSpPr txBox="1"/>
          <p:nvPr>
            <p:ph type="title"/>
          </p:nvPr>
        </p:nvSpPr>
        <p:spPr>
          <a:xfrm>
            <a:off x="1147199" y="2710289"/>
            <a:ext cx="3619500" cy="117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FF"/>
                </a:solidFill>
              </a:rPr>
              <a:t>Continent: Africa</a:t>
            </a:r>
            <a:endParaRPr b="1" sz="3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a4fdfa2c7c_4_51"/>
          <p:cNvSpPr txBox="1"/>
          <p:nvPr>
            <p:ph type="title"/>
          </p:nvPr>
        </p:nvSpPr>
        <p:spPr>
          <a:xfrm>
            <a:off x="893749" y="2858989"/>
            <a:ext cx="3619500" cy="117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Continent: Europe</a:t>
            </a:r>
            <a:endParaRPr/>
          </a:p>
        </p:txBody>
      </p:sp>
      <p:pic>
        <p:nvPicPr>
          <p:cNvPr id="198" name="Google Shape;198;g1a4fdfa2c7c_4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745" y="0"/>
            <a:ext cx="724848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a4fdfa2c7c_4_58"/>
          <p:cNvSpPr txBox="1"/>
          <p:nvPr>
            <p:ph type="title"/>
          </p:nvPr>
        </p:nvSpPr>
        <p:spPr>
          <a:xfrm>
            <a:off x="457199" y="2569464"/>
            <a:ext cx="3619500" cy="117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Americas</a:t>
            </a:r>
            <a:endParaRPr b="1">
              <a:solidFill>
                <a:srgbClr val="0000FF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(North &amp; South)</a:t>
            </a:r>
            <a:endParaRPr b="1">
              <a:solidFill>
                <a:srgbClr val="0000FF"/>
              </a:solidFill>
            </a:endParaRPr>
          </a:p>
        </p:txBody>
      </p:sp>
      <p:pic>
        <p:nvPicPr>
          <p:cNvPr id="205" name="Google Shape;205;g1a4fdfa2c7c_4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254" y="0"/>
            <a:ext cx="7322547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"/>
          <p:cNvSpPr txBox="1"/>
          <p:nvPr>
            <p:ph type="title"/>
          </p:nvPr>
        </p:nvSpPr>
        <p:spPr>
          <a:xfrm>
            <a:off x="-1776" y="65315"/>
            <a:ext cx="12193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Quattrocento Sans"/>
              <a:buNone/>
            </a:pPr>
            <a:r>
              <a:rPr b="1" lang="en-US" sz="3300"/>
              <a:t>EXPLORATORY DATA ANALYSIS-change labels</a:t>
            </a:r>
            <a:endParaRPr sz="3300"/>
          </a:p>
        </p:txBody>
      </p:sp>
      <p:sp>
        <p:nvSpPr>
          <p:cNvPr id="211" name="Google Shape;211;p9"/>
          <p:cNvSpPr txBox="1"/>
          <p:nvPr/>
        </p:nvSpPr>
        <p:spPr>
          <a:xfrm>
            <a:off x="-1" y="893500"/>
            <a:ext cx="11232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Relationship between Literacy Rate among adult females and percentage of people practicing open defecation </a:t>
            </a:r>
            <a:endParaRPr sz="1800"/>
          </a:p>
        </p:txBody>
      </p:sp>
      <p:pic>
        <p:nvPicPr>
          <p:cNvPr id="212" name="Google Shape;21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300" y="1404548"/>
            <a:ext cx="9733299" cy="537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"/>
          <p:cNvSpPr txBox="1"/>
          <p:nvPr>
            <p:ph type="title"/>
          </p:nvPr>
        </p:nvSpPr>
        <p:spPr>
          <a:xfrm>
            <a:off x="-889" y="55040"/>
            <a:ext cx="12193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Quattrocento Sans"/>
              <a:buNone/>
            </a:pPr>
            <a:r>
              <a:rPr b="1" lang="en-US" sz="3300"/>
              <a:t>EXPLORATORY DATA ANALYSIS</a:t>
            </a:r>
            <a:endParaRPr sz="3300"/>
          </a:p>
        </p:txBody>
      </p:sp>
      <p:sp>
        <p:nvSpPr>
          <p:cNvPr id="218" name="Google Shape;218;p10"/>
          <p:cNvSpPr txBox="1"/>
          <p:nvPr/>
        </p:nvSpPr>
        <p:spPr>
          <a:xfrm>
            <a:off x="0" y="605525"/>
            <a:ext cx="11772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Relationship between Mortality Rate and percentage of people practicing open defecation </a:t>
            </a:r>
            <a:endParaRPr sz="2000"/>
          </a:p>
        </p:txBody>
      </p:sp>
      <p:pic>
        <p:nvPicPr>
          <p:cNvPr id="219" name="Google Shape;21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850" y="1197800"/>
            <a:ext cx="10228439" cy="55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1a4fdfa2c7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00" y="460200"/>
            <a:ext cx="10382925" cy="639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a4fdfa2c7c_0_4"/>
          <p:cNvSpPr txBox="1"/>
          <p:nvPr>
            <p:ph type="title"/>
          </p:nvPr>
        </p:nvSpPr>
        <p:spPr>
          <a:xfrm>
            <a:off x="457199" y="914400"/>
            <a:ext cx="7467600" cy="15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5500">
                <a:solidFill>
                  <a:srgbClr val="0000FF"/>
                </a:solidFill>
              </a:rPr>
              <a:t>Methods</a:t>
            </a:r>
            <a:r>
              <a:rPr lang="en-US">
                <a:solidFill>
                  <a:srgbClr val="0000FF"/>
                </a:solidFill>
              </a:rPr>
              <a:t> 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30" name="Google Shape;230;g1a4fdfa2c7c_0_4"/>
          <p:cNvSpPr txBox="1"/>
          <p:nvPr>
            <p:ph idx="1" type="body"/>
          </p:nvPr>
        </p:nvSpPr>
        <p:spPr>
          <a:xfrm>
            <a:off x="457200" y="2540000"/>
            <a:ext cx="6591300" cy="3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4572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600"/>
              <a:buAutoNum type="arabicPeriod"/>
            </a:pPr>
            <a:r>
              <a:rPr b="1" lang="en-US" sz="3600">
                <a:solidFill>
                  <a:srgbClr val="1C4587"/>
                </a:solidFill>
              </a:rPr>
              <a:t>Multiple Linear Regression </a:t>
            </a:r>
            <a:endParaRPr b="1" sz="3600">
              <a:solidFill>
                <a:srgbClr val="1C4587"/>
              </a:solidFill>
            </a:endParaRPr>
          </a:p>
          <a:p>
            <a:pPr indent="-4572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600"/>
              <a:buAutoNum type="arabicPeriod"/>
            </a:pPr>
            <a:r>
              <a:rPr b="1" lang="en-US" sz="3600">
                <a:solidFill>
                  <a:srgbClr val="1C4587"/>
                </a:solidFill>
              </a:rPr>
              <a:t>Random Forest Regression</a:t>
            </a:r>
            <a:endParaRPr b="1" sz="3600">
              <a:solidFill>
                <a:srgbClr val="1C4587"/>
              </a:solidFill>
            </a:endParaRPr>
          </a:p>
          <a:p>
            <a:pPr indent="-4572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600"/>
              <a:buAutoNum type="arabicPeriod"/>
            </a:pPr>
            <a:r>
              <a:rPr b="1" lang="en-US" sz="3600">
                <a:solidFill>
                  <a:srgbClr val="1C4587"/>
                </a:solidFill>
              </a:rPr>
              <a:t>Support Vector Regression </a:t>
            </a:r>
            <a:endParaRPr b="1" sz="3600">
              <a:solidFill>
                <a:srgbClr val="1C4587"/>
              </a:solidFill>
            </a:endParaRPr>
          </a:p>
          <a:p>
            <a:pPr indent="-2286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t/>
            </a:r>
            <a:endParaRPr b="1">
              <a:solidFill>
                <a:srgbClr val="1C4587"/>
              </a:solidFill>
            </a:endParaRPr>
          </a:p>
          <a:p>
            <a:pPr indent="-2286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t/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231" name="Google Shape;231;g1a4fdfa2c7c_0_4"/>
          <p:cNvSpPr txBox="1"/>
          <p:nvPr/>
        </p:nvSpPr>
        <p:spPr>
          <a:xfrm>
            <a:off x="788934" y="3300967"/>
            <a:ext cx="609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a4fdfa2c7c_7_1"/>
          <p:cNvSpPr txBox="1"/>
          <p:nvPr>
            <p:ph type="title"/>
          </p:nvPr>
        </p:nvSpPr>
        <p:spPr>
          <a:xfrm>
            <a:off x="182449" y="0"/>
            <a:ext cx="2668200" cy="13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454"/>
              <a:buFont typeface="Quattrocento Sans"/>
              <a:buNone/>
            </a:pPr>
            <a:r>
              <a:rPr b="1" lang="en-US" sz="5500">
                <a:solidFill>
                  <a:srgbClr val="0000FF"/>
                </a:solidFill>
              </a:rPr>
              <a:t>Methods</a:t>
            </a:r>
            <a:r>
              <a:rPr b="1" lang="en-US">
                <a:solidFill>
                  <a:srgbClr val="0000FF"/>
                </a:solidFill>
              </a:rPr>
              <a:t> </a:t>
            </a:r>
            <a:endParaRPr b="1">
              <a:solidFill>
                <a:srgbClr val="0000FF"/>
              </a:solidFill>
            </a:endParaRPr>
          </a:p>
        </p:txBody>
      </p:sp>
      <p:pic>
        <p:nvPicPr>
          <p:cNvPr id="237" name="Google Shape;237;g1a4fdfa2c7c_7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825" y="440725"/>
            <a:ext cx="6788424" cy="61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1a4fdfa2c7c_7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511142"/>
            <a:ext cx="4256150" cy="3194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a4fdfa2c7c_7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06300"/>
            <a:ext cx="4256150" cy="2499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1a4fdfa2c7c_7_1"/>
          <p:cNvSpPr txBox="1"/>
          <p:nvPr/>
        </p:nvSpPr>
        <p:spPr>
          <a:xfrm>
            <a:off x="4295050" y="859000"/>
            <a:ext cx="79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a4fdfa2c7c_7_1"/>
          <p:cNvSpPr txBox="1"/>
          <p:nvPr/>
        </p:nvSpPr>
        <p:spPr>
          <a:xfrm>
            <a:off x="3914825" y="943500"/>
            <a:ext cx="811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a4fdfa2c7c_0_17"/>
          <p:cNvSpPr txBox="1"/>
          <p:nvPr>
            <p:ph type="title"/>
          </p:nvPr>
        </p:nvSpPr>
        <p:spPr>
          <a:xfrm>
            <a:off x="182449" y="0"/>
            <a:ext cx="2668200" cy="13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454"/>
              <a:buFont typeface="Quattrocento Sans"/>
              <a:buNone/>
            </a:pPr>
            <a:r>
              <a:rPr b="1" lang="en-US" sz="5500">
                <a:solidFill>
                  <a:srgbClr val="0000FF"/>
                </a:solidFill>
              </a:rPr>
              <a:t>Methods</a:t>
            </a:r>
            <a:r>
              <a:rPr lang="en-US"/>
              <a:t> </a:t>
            </a:r>
            <a:endParaRPr/>
          </a:p>
        </p:txBody>
      </p:sp>
      <p:sp>
        <p:nvSpPr>
          <p:cNvPr id="247" name="Google Shape;247;g1a4fdfa2c7c_0_17"/>
          <p:cNvSpPr txBox="1"/>
          <p:nvPr>
            <p:ph idx="1" type="body"/>
          </p:nvPr>
        </p:nvSpPr>
        <p:spPr>
          <a:xfrm>
            <a:off x="106250" y="1353900"/>
            <a:ext cx="4324200" cy="288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74650" lvl="0" marL="3429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1500"/>
              <a:t>Multiple Linear Regression</a:t>
            </a:r>
            <a:r>
              <a:rPr lang="en-US" sz="2600"/>
              <a:t> </a:t>
            </a:r>
            <a:endParaRPr sz="2600"/>
          </a:p>
          <a:p>
            <a:pPr indent="-3683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AutoNum type="arabicPeriod"/>
            </a:pPr>
            <a:r>
              <a:rPr b="1" lang="en-US" sz="2500">
                <a:solidFill>
                  <a:srgbClr val="1C4587"/>
                </a:solidFill>
              </a:rPr>
              <a:t>Random Forest Regression</a:t>
            </a:r>
            <a:endParaRPr b="1" sz="2500">
              <a:solidFill>
                <a:srgbClr val="1C4587"/>
              </a:solidFill>
            </a:endParaRPr>
          </a:p>
          <a:p>
            <a:pPr indent="-3683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1500"/>
              <a:t>Support Vector Machine </a:t>
            </a:r>
            <a:endParaRPr sz="1500"/>
          </a:p>
          <a:p>
            <a:pPr indent="-2286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t/>
            </a:r>
            <a:endParaRPr sz="100"/>
          </a:p>
          <a:p>
            <a:pPr indent="-2286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t/>
            </a:r>
            <a:endParaRPr sz="100"/>
          </a:p>
        </p:txBody>
      </p:sp>
      <p:pic>
        <p:nvPicPr>
          <p:cNvPr id="248" name="Google Shape;248;g1a4fdfa2c7c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100" y="276900"/>
            <a:ext cx="7280901" cy="56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tanding on a rock while looking at the ocean wave with outstretched arms" id="122" name="Google Shape;122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1"/>
            </a:srgbClr>
          </a:solidFill>
          <a:ln>
            <a:noFill/>
          </a:ln>
        </p:spPr>
      </p:pic>
      <p:sp>
        <p:nvSpPr>
          <p:cNvPr descr="Shaded overlay" id="123" name="Google Shape;123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D9D9">
              <a:alpha val="55686"/>
            </a:srgbClr>
          </a:solidFill>
          <a:ln cap="flat" cmpd="sng" w="12700">
            <a:solidFill>
              <a:srgbClr val="907E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4" name="Google Shape;124;p2"/>
          <p:cNvSpPr txBox="1"/>
          <p:nvPr>
            <p:ph type="title"/>
          </p:nvPr>
        </p:nvSpPr>
        <p:spPr>
          <a:xfrm>
            <a:off x="1219199" y="457200"/>
            <a:ext cx="111747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None/>
            </a:pPr>
            <a:r>
              <a:rPr b="1"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MORTALITY RATE, UNDER-5 (PER 1,000)  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p2"/>
          <p:cNvSpPr txBox="1"/>
          <p:nvPr>
            <p:ph idx="1" type="body"/>
          </p:nvPr>
        </p:nvSpPr>
        <p:spPr>
          <a:xfrm>
            <a:off x="3428999" y="1630680"/>
            <a:ext cx="52359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Current health expenditure (% of GDP)     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1"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Out-of-pocket expenditure (% of current health expenditure)   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Physicians (per 1,000 people)   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1"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Public spending on education, total (% of GDP)   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Literacy rate, adult female (% of females ages 15 and above)  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1"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People practicing open defecation (% of population)   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People using safely managed drinking water services (% of population). 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Map&#10;&#10;Description automatically generated" id="126" name="Google Shape;12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427" y="3406977"/>
            <a:ext cx="2874334" cy="143716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"/>
          <p:cNvSpPr txBox="1"/>
          <p:nvPr/>
        </p:nvSpPr>
        <p:spPr>
          <a:xfrm>
            <a:off x="435427" y="5225144"/>
            <a:ext cx="28743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Source: The World Bank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a4fdfa2c7c_0_24"/>
          <p:cNvSpPr txBox="1"/>
          <p:nvPr>
            <p:ph type="title"/>
          </p:nvPr>
        </p:nvSpPr>
        <p:spPr>
          <a:xfrm>
            <a:off x="182449" y="0"/>
            <a:ext cx="2668200" cy="13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454"/>
              <a:buFont typeface="Quattrocento Sans"/>
              <a:buNone/>
            </a:pPr>
            <a:r>
              <a:rPr b="1" lang="en-US" sz="5500">
                <a:solidFill>
                  <a:srgbClr val="0000FF"/>
                </a:solidFill>
              </a:rPr>
              <a:t>Methods</a:t>
            </a:r>
            <a:r>
              <a:rPr b="1" lang="en-US">
                <a:solidFill>
                  <a:srgbClr val="0000FF"/>
                </a:solidFill>
              </a:rPr>
              <a:t> </a:t>
            </a:r>
            <a:endParaRPr b="1">
              <a:solidFill>
                <a:srgbClr val="0000FF"/>
              </a:solidFill>
            </a:endParaRPr>
          </a:p>
        </p:txBody>
      </p:sp>
      <p:pic>
        <p:nvPicPr>
          <p:cNvPr id="254" name="Google Shape;254;g1a4fdfa2c7c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125" y="514075"/>
            <a:ext cx="7916052" cy="50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1a4fdfa2c7c_0_24"/>
          <p:cNvSpPr txBox="1"/>
          <p:nvPr>
            <p:ph idx="1" type="body"/>
          </p:nvPr>
        </p:nvSpPr>
        <p:spPr>
          <a:xfrm>
            <a:off x="106250" y="1353900"/>
            <a:ext cx="4149900" cy="288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74650" lvl="0" marL="3429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US" sz="1500"/>
              <a:t>Multiple Linear Regression</a:t>
            </a:r>
            <a:r>
              <a:rPr lang="en-US" sz="2600"/>
              <a:t> </a:t>
            </a:r>
            <a:endParaRPr sz="2600"/>
          </a:p>
          <a:p>
            <a:pPr indent="-3683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200"/>
              <a:buAutoNum type="arabicPeriod"/>
            </a:pPr>
            <a:r>
              <a:rPr b="1" lang="en-US" sz="2500">
                <a:solidFill>
                  <a:srgbClr val="1C4587"/>
                </a:solidFill>
              </a:rPr>
              <a:t>Random Forest Regression</a:t>
            </a:r>
            <a:endParaRPr b="1" sz="2500">
              <a:solidFill>
                <a:srgbClr val="1C4587"/>
              </a:solidFill>
            </a:endParaRPr>
          </a:p>
          <a:p>
            <a:pPr indent="-3683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1500"/>
              <a:t>Support Vector Machine </a:t>
            </a:r>
            <a:endParaRPr sz="1500"/>
          </a:p>
          <a:p>
            <a:pPr indent="-2286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t/>
            </a:r>
            <a:endParaRPr sz="100"/>
          </a:p>
          <a:p>
            <a:pPr indent="-2286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a4fdfa2c7c_0_31"/>
          <p:cNvSpPr txBox="1"/>
          <p:nvPr>
            <p:ph type="title"/>
          </p:nvPr>
        </p:nvSpPr>
        <p:spPr>
          <a:xfrm>
            <a:off x="182449" y="0"/>
            <a:ext cx="2668200" cy="13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454"/>
              <a:buFont typeface="Quattrocento Sans"/>
              <a:buNone/>
            </a:pPr>
            <a:r>
              <a:rPr b="1" lang="en-US" sz="5500">
                <a:solidFill>
                  <a:srgbClr val="0000FF"/>
                </a:solidFill>
              </a:rPr>
              <a:t>Methods</a:t>
            </a:r>
            <a:r>
              <a:rPr lang="en-US"/>
              <a:t> </a:t>
            </a:r>
            <a:endParaRPr/>
          </a:p>
        </p:txBody>
      </p:sp>
      <p:sp>
        <p:nvSpPr>
          <p:cNvPr id="261" name="Google Shape;261;g1a4fdfa2c7c_0_31"/>
          <p:cNvSpPr txBox="1"/>
          <p:nvPr>
            <p:ph idx="1" type="body"/>
          </p:nvPr>
        </p:nvSpPr>
        <p:spPr>
          <a:xfrm>
            <a:off x="106250" y="1239225"/>
            <a:ext cx="4907100" cy="3004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323850" lvl="0" marL="4572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/>
              <a:t>Multiple Linear Regression </a:t>
            </a:r>
            <a:endParaRPr sz="2600"/>
          </a:p>
          <a:p>
            <a:pPr indent="-323850" lvl="0" marL="4572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/>
              <a:t>Random Forest Regression</a:t>
            </a:r>
            <a:endParaRPr sz="1500"/>
          </a:p>
          <a:p>
            <a:pPr indent="-342900" lvl="0" marL="4572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 sz="2600">
                <a:solidFill>
                  <a:srgbClr val="1C4587"/>
                </a:solidFill>
              </a:rPr>
              <a:t>Support</a:t>
            </a:r>
            <a:r>
              <a:rPr b="1" lang="en-US" sz="1500">
                <a:solidFill>
                  <a:srgbClr val="1C4587"/>
                </a:solidFill>
              </a:rPr>
              <a:t> </a:t>
            </a:r>
            <a:r>
              <a:rPr b="1" lang="en-US" sz="2600">
                <a:solidFill>
                  <a:srgbClr val="1C4587"/>
                </a:solidFill>
              </a:rPr>
              <a:t>Vector Regression</a:t>
            </a:r>
            <a:r>
              <a:rPr lang="en-US" sz="1500"/>
              <a:t> </a:t>
            </a:r>
            <a:endParaRPr sz="1500"/>
          </a:p>
          <a:p>
            <a:pPr indent="-2286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t/>
            </a:r>
            <a:endParaRPr sz="100"/>
          </a:p>
          <a:p>
            <a:pPr indent="-228600" lvl="0" marL="3429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t/>
            </a:r>
            <a:endParaRPr sz="100"/>
          </a:p>
        </p:txBody>
      </p:sp>
      <p:pic>
        <p:nvPicPr>
          <p:cNvPr id="262" name="Google Shape;262;g1a4fdfa2c7c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050" y="152400"/>
            <a:ext cx="5687878" cy="512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1a4fdfa2c7c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0" y="3015050"/>
            <a:ext cx="4969776" cy="34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D5D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a4fdfa2c7c_0_44"/>
          <p:cNvSpPr txBox="1"/>
          <p:nvPr>
            <p:ph type="title"/>
          </p:nvPr>
        </p:nvSpPr>
        <p:spPr>
          <a:xfrm>
            <a:off x="113450" y="0"/>
            <a:ext cx="12002400" cy="11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1" lang="en-US" sz="3600">
                <a:solidFill>
                  <a:srgbClr val="0000FF"/>
                </a:solidFill>
              </a:rPr>
              <a:t>Results by Methods</a:t>
            </a:r>
            <a:endParaRPr b="1" sz="3600">
              <a:solidFill>
                <a:srgbClr val="0000FF"/>
              </a:solidFill>
            </a:endParaRPr>
          </a:p>
        </p:txBody>
      </p:sp>
      <p:pic>
        <p:nvPicPr>
          <p:cNvPr id="270" name="Google Shape;270;g1a4fdfa2c7c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7000" y="2509125"/>
            <a:ext cx="4204999" cy="420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1a4fdfa2c7c_0_44"/>
          <p:cNvSpPr txBox="1"/>
          <p:nvPr/>
        </p:nvSpPr>
        <p:spPr>
          <a:xfrm>
            <a:off x="352000" y="784375"/>
            <a:ext cx="367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A61C00"/>
                </a:solidFill>
              </a:rPr>
              <a:t>Multiple Linear Regression</a:t>
            </a:r>
            <a:endParaRPr b="1" sz="1900">
              <a:solidFill>
                <a:srgbClr val="A61C00"/>
              </a:solidFill>
            </a:endParaRPr>
          </a:p>
        </p:txBody>
      </p:sp>
      <p:sp>
        <p:nvSpPr>
          <p:cNvPr id="272" name="Google Shape;272;g1a4fdfa2c7c_0_44"/>
          <p:cNvSpPr txBox="1"/>
          <p:nvPr/>
        </p:nvSpPr>
        <p:spPr>
          <a:xfrm>
            <a:off x="4245700" y="1413775"/>
            <a:ext cx="367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A61C00"/>
                </a:solidFill>
              </a:rPr>
              <a:t>Random Forest</a:t>
            </a:r>
            <a:endParaRPr b="1" sz="1900">
              <a:solidFill>
                <a:srgbClr val="A61C00"/>
              </a:solidFill>
            </a:endParaRPr>
          </a:p>
        </p:txBody>
      </p:sp>
      <p:sp>
        <p:nvSpPr>
          <p:cNvPr id="273" name="Google Shape;273;g1a4fdfa2c7c_0_44"/>
          <p:cNvSpPr txBox="1"/>
          <p:nvPr/>
        </p:nvSpPr>
        <p:spPr>
          <a:xfrm>
            <a:off x="8314650" y="1971300"/>
            <a:ext cx="367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A61C00"/>
                </a:solidFill>
              </a:rPr>
              <a:t>Support Vector Regressor</a:t>
            </a:r>
            <a:endParaRPr b="1" sz="1900">
              <a:solidFill>
                <a:srgbClr val="A61C00"/>
              </a:solidFill>
            </a:endParaRPr>
          </a:p>
        </p:txBody>
      </p:sp>
      <p:pic>
        <p:nvPicPr>
          <p:cNvPr id="274" name="Google Shape;274;g1a4fdfa2c7c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5975" y="1890775"/>
            <a:ext cx="4706650" cy="389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1a4fdfa2c7c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50" y="1229875"/>
            <a:ext cx="3952476" cy="39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D5D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a4fdfa2c7c_0_55"/>
          <p:cNvSpPr txBox="1"/>
          <p:nvPr>
            <p:ph type="title"/>
          </p:nvPr>
        </p:nvSpPr>
        <p:spPr>
          <a:xfrm>
            <a:off x="189650" y="-47301"/>
            <a:ext cx="52743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b="1" lang="en-US" sz="3600">
                <a:solidFill>
                  <a:srgbClr val="0000FF"/>
                </a:solidFill>
              </a:rPr>
              <a:t>Results by Methods</a:t>
            </a:r>
            <a:endParaRPr b="1" sz="3600">
              <a:solidFill>
                <a:srgbClr val="0000FF"/>
              </a:solidFill>
            </a:endParaRPr>
          </a:p>
        </p:txBody>
      </p:sp>
      <p:pic>
        <p:nvPicPr>
          <p:cNvPr id="282" name="Google Shape;282;g1a4fdfa2c7c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0875" y="-76200"/>
            <a:ext cx="4707074" cy="456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a4fdfa2c7c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0875" y="2417850"/>
            <a:ext cx="4707074" cy="444015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1a4fdfa2c7c_0_55"/>
          <p:cNvSpPr txBox="1"/>
          <p:nvPr/>
        </p:nvSpPr>
        <p:spPr>
          <a:xfrm rot="-5400000">
            <a:off x="-848700" y="3103800"/>
            <a:ext cx="3678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A61C00"/>
                </a:solidFill>
              </a:rPr>
              <a:t>Random Forest</a:t>
            </a:r>
            <a:endParaRPr b="1" sz="1900">
              <a:solidFill>
                <a:srgbClr val="A61C00"/>
              </a:solidFill>
            </a:endParaRPr>
          </a:p>
        </p:txBody>
      </p:sp>
      <p:pic>
        <p:nvPicPr>
          <p:cNvPr id="285" name="Google Shape;285;g1a4fdfa2c7c_0_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7850" y="816112"/>
            <a:ext cx="5565424" cy="556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1a4fdfa2c7c_0_55"/>
          <p:cNvSpPr txBox="1"/>
          <p:nvPr/>
        </p:nvSpPr>
        <p:spPr>
          <a:xfrm>
            <a:off x="7822063" y="105100"/>
            <a:ext cx="367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A61C00"/>
                </a:solidFill>
              </a:rPr>
              <a:t>MLR</a:t>
            </a:r>
            <a:endParaRPr b="1" sz="1900">
              <a:solidFill>
                <a:srgbClr val="A61C00"/>
              </a:solidFill>
            </a:endParaRPr>
          </a:p>
        </p:txBody>
      </p:sp>
      <p:sp>
        <p:nvSpPr>
          <p:cNvPr id="287" name="Google Shape;287;g1a4fdfa2c7c_0_55"/>
          <p:cNvSpPr txBox="1"/>
          <p:nvPr/>
        </p:nvSpPr>
        <p:spPr>
          <a:xfrm rot="841">
            <a:off x="7872409" y="2418293"/>
            <a:ext cx="367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A61C00"/>
                </a:solidFill>
              </a:rPr>
              <a:t>SVR</a:t>
            </a:r>
            <a:endParaRPr b="1" sz="1900">
              <a:solidFill>
                <a:srgbClr val="A61C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a4fdfa2c7c_0_96"/>
          <p:cNvSpPr txBox="1"/>
          <p:nvPr>
            <p:ph type="title"/>
          </p:nvPr>
        </p:nvSpPr>
        <p:spPr>
          <a:xfrm>
            <a:off x="-439825" y="1713800"/>
            <a:ext cx="3664500" cy="286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Quattrocento Sans"/>
              <a:buNone/>
            </a:pPr>
            <a:r>
              <a:rPr b="1" lang="en-US" sz="3880">
                <a:solidFill>
                  <a:srgbClr val="38761D"/>
                </a:solidFill>
              </a:rPr>
              <a:t>Comparison</a:t>
            </a:r>
            <a:endParaRPr b="1" sz="3880">
              <a:solidFill>
                <a:srgbClr val="38761D"/>
              </a:solidFill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Quattrocento Sans"/>
              <a:buNone/>
            </a:pPr>
            <a:r>
              <a:rPr b="1" lang="en-US" sz="3880">
                <a:solidFill>
                  <a:srgbClr val="38761D"/>
                </a:solidFill>
              </a:rPr>
              <a:t>of </a:t>
            </a:r>
            <a:endParaRPr b="1" sz="3880">
              <a:solidFill>
                <a:srgbClr val="38761D"/>
              </a:solidFill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Quattrocento Sans"/>
              <a:buNone/>
            </a:pPr>
            <a:r>
              <a:rPr b="1" lang="en-US" sz="3880">
                <a:solidFill>
                  <a:srgbClr val="38761D"/>
                </a:solidFill>
              </a:rPr>
              <a:t>Continents</a:t>
            </a:r>
            <a:endParaRPr b="1" sz="388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Quattrocento Sans"/>
              <a:buNone/>
            </a:pPr>
            <a:r>
              <a:t/>
            </a:r>
            <a:endParaRPr b="1" sz="3880">
              <a:solidFill>
                <a:srgbClr val="38761D"/>
              </a:solidFill>
            </a:endParaRPr>
          </a:p>
        </p:txBody>
      </p:sp>
      <p:pic>
        <p:nvPicPr>
          <p:cNvPr id="293" name="Google Shape;293;g1a4fdfa2c7c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2375" y="28675"/>
            <a:ext cx="4306675" cy="430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a4fdfa2c7c_0_96"/>
          <p:cNvSpPr txBox="1"/>
          <p:nvPr/>
        </p:nvSpPr>
        <p:spPr>
          <a:xfrm>
            <a:off x="8208000" y="210600"/>
            <a:ext cx="200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C343D"/>
                </a:solidFill>
              </a:rPr>
              <a:t>Americas</a:t>
            </a:r>
            <a:endParaRPr b="1" sz="2500">
              <a:solidFill>
                <a:srgbClr val="0C343D"/>
              </a:solidFill>
            </a:endParaRPr>
          </a:p>
        </p:txBody>
      </p:sp>
      <p:pic>
        <p:nvPicPr>
          <p:cNvPr id="295" name="Google Shape;295;g1a4fdfa2c7c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2375" y="2344550"/>
            <a:ext cx="4306675" cy="43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1a4fdfa2c7c_0_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4400" y="28675"/>
            <a:ext cx="4306675" cy="43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1a4fdfa2c7c_0_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4400" y="2344550"/>
            <a:ext cx="4306675" cy="430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1a4fdfa2c7c_0_96"/>
          <p:cNvSpPr txBox="1"/>
          <p:nvPr/>
        </p:nvSpPr>
        <p:spPr>
          <a:xfrm>
            <a:off x="8298625" y="2284075"/>
            <a:ext cx="1521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C343D"/>
                </a:solidFill>
              </a:rPr>
              <a:t>Europe</a:t>
            </a:r>
            <a:endParaRPr b="1" sz="2500">
              <a:solidFill>
                <a:srgbClr val="0C343D"/>
              </a:solidFill>
            </a:endParaRPr>
          </a:p>
        </p:txBody>
      </p:sp>
      <p:sp>
        <p:nvSpPr>
          <p:cNvPr id="299" name="Google Shape;299;g1a4fdfa2c7c_0_96"/>
          <p:cNvSpPr txBox="1"/>
          <p:nvPr/>
        </p:nvSpPr>
        <p:spPr>
          <a:xfrm>
            <a:off x="3696100" y="2360275"/>
            <a:ext cx="1521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C343D"/>
                </a:solidFill>
              </a:rPr>
              <a:t>Africa</a:t>
            </a:r>
            <a:endParaRPr b="1" sz="2500">
              <a:solidFill>
                <a:srgbClr val="0C343D"/>
              </a:solidFill>
            </a:endParaRPr>
          </a:p>
        </p:txBody>
      </p:sp>
      <p:sp>
        <p:nvSpPr>
          <p:cNvPr id="300" name="Google Shape;300;g1a4fdfa2c7c_0_96"/>
          <p:cNvSpPr txBox="1"/>
          <p:nvPr/>
        </p:nvSpPr>
        <p:spPr>
          <a:xfrm>
            <a:off x="3696100" y="210600"/>
            <a:ext cx="1521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C343D"/>
                </a:solidFill>
              </a:rPr>
              <a:t>Asia</a:t>
            </a:r>
            <a:endParaRPr b="1" sz="2500">
              <a:solidFill>
                <a:srgbClr val="0C343D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"/>
          <p:cNvSpPr txBox="1"/>
          <p:nvPr/>
        </p:nvSpPr>
        <p:spPr>
          <a:xfrm>
            <a:off x="1510400" y="517075"/>
            <a:ext cx="783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Summary</a:t>
            </a:r>
            <a:endParaRPr sz="3600">
              <a:solidFill>
                <a:schemeClr val="lt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6" name="Google Shape;306;p15"/>
          <p:cNvSpPr txBox="1"/>
          <p:nvPr/>
        </p:nvSpPr>
        <p:spPr>
          <a:xfrm>
            <a:off x="544275" y="1442350"/>
            <a:ext cx="11062500" cy="4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Char char="●"/>
            </a:pPr>
            <a:r>
              <a:rPr lang="en-US" sz="2200">
                <a:latin typeface="Quattrocento Sans"/>
                <a:ea typeface="Quattrocento Sans"/>
                <a:cs typeface="Quattrocento Sans"/>
                <a:sym typeface="Quattrocento Sans"/>
              </a:rPr>
              <a:t>Influence of different factors on child mortality rate </a:t>
            </a:r>
            <a:r>
              <a:rPr b="1" lang="en-US" sz="2200">
                <a:latin typeface="Quattrocento Sans"/>
                <a:ea typeface="Quattrocento Sans"/>
                <a:cs typeface="Quattrocento Sans"/>
                <a:sym typeface="Quattrocento Sans"/>
              </a:rPr>
              <a:t>varies</a:t>
            </a:r>
            <a:r>
              <a:rPr lang="en-US" sz="2200">
                <a:latin typeface="Quattrocento Sans"/>
                <a:ea typeface="Quattrocento Sans"/>
                <a:cs typeface="Quattrocento Sans"/>
                <a:sym typeface="Quattrocento Sans"/>
              </a:rPr>
              <a:t> in different continents. </a:t>
            </a:r>
            <a:endParaRPr sz="2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Char char="●"/>
            </a:pPr>
            <a:r>
              <a:rPr lang="en-US" sz="2200">
                <a:latin typeface="Quattrocento Sans"/>
                <a:ea typeface="Quattrocento Sans"/>
                <a:cs typeface="Quattrocento Sans"/>
                <a:sym typeface="Quattrocento Sans"/>
              </a:rPr>
              <a:t>Mortality rate under five years old is strongly (positively) correlated with </a:t>
            </a:r>
            <a:r>
              <a:rPr b="1" lang="en-US" sz="2200">
                <a:latin typeface="Quattrocento Sans"/>
                <a:ea typeface="Quattrocento Sans"/>
                <a:cs typeface="Quattrocento Sans"/>
                <a:sym typeface="Quattrocento Sans"/>
              </a:rPr>
              <a:t>literacy rate</a:t>
            </a:r>
            <a:r>
              <a:rPr lang="en-US" sz="2200">
                <a:latin typeface="Quattrocento Sans"/>
                <a:ea typeface="Quattrocento Sans"/>
                <a:cs typeface="Quattrocento Sans"/>
                <a:sym typeface="Quattrocento Sans"/>
              </a:rPr>
              <a:t> of adult females. </a:t>
            </a:r>
            <a:endParaRPr sz="2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Char char="●"/>
            </a:pPr>
            <a:r>
              <a:rPr lang="en-US" sz="2200">
                <a:latin typeface="Quattrocento Sans"/>
                <a:ea typeface="Quattrocento Sans"/>
                <a:cs typeface="Quattrocento Sans"/>
                <a:sym typeface="Quattrocento Sans"/>
              </a:rPr>
              <a:t>Mortality rate under five years old is highly negatively affected by </a:t>
            </a:r>
            <a:r>
              <a:rPr b="1" lang="en-US" sz="2200">
                <a:latin typeface="Quattrocento Sans"/>
                <a:ea typeface="Quattrocento Sans"/>
                <a:cs typeface="Quattrocento Sans"/>
                <a:sym typeface="Quattrocento Sans"/>
              </a:rPr>
              <a:t>open defecation</a:t>
            </a:r>
            <a:r>
              <a:rPr lang="en-US" sz="2200"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2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attrocento Sans"/>
              <a:buChar char="●"/>
            </a:pPr>
            <a:r>
              <a:rPr lang="en-US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Since healthcare is privatized, largely over the continents, the analysis suggests that </a:t>
            </a:r>
            <a:r>
              <a:rPr b="1" lang="en-US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investment in education </a:t>
            </a:r>
            <a:r>
              <a:rPr lang="en-US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(to increasing awareness) can help curb mortality rate better as compared to</a:t>
            </a:r>
            <a:r>
              <a:rPr b="1" lang="en-US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direct </a:t>
            </a:r>
            <a:r>
              <a:rPr b="1" lang="en-US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investment in the healthcare</a:t>
            </a:r>
            <a:r>
              <a:rPr lang="en-US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 sz="2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ttrocento Sans"/>
              <a:buChar char="●"/>
            </a:pPr>
            <a:r>
              <a:rPr lang="en-US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Given the data and the results from the findings, appropriate </a:t>
            </a:r>
            <a:r>
              <a:rPr b="1" lang="en-US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nutrition</a:t>
            </a:r>
            <a:r>
              <a:rPr lang="en-US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</a:t>
            </a:r>
            <a:r>
              <a:rPr b="1" lang="en-US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access to clean water</a:t>
            </a:r>
            <a:r>
              <a:rPr lang="en-US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are also pivotal factors affecting the mortality rate in certain continents.</a:t>
            </a:r>
            <a:endParaRPr sz="2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attrocento Sans"/>
              <a:buChar char="●"/>
            </a:pPr>
            <a:r>
              <a:rPr lang="en-US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Child mortality is a vital indicator of child health and overall national development. Our analysis suggests that </a:t>
            </a:r>
            <a:r>
              <a:rPr b="1" lang="en-US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educational programs</a:t>
            </a:r>
            <a:r>
              <a:rPr lang="en-US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</a:t>
            </a:r>
            <a:r>
              <a:rPr b="1" lang="en-US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public health interventions</a:t>
            </a:r>
            <a:r>
              <a:rPr lang="en-US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focused on birth spacing may turn out to be the most effective.</a:t>
            </a:r>
            <a:endParaRPr sz="2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D5D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/>
          <p:nvPr>
            <p:ph idx="2" type="pic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313" name="Google Shape;313;p16"/>
          <p:cNvSpPr txBox="1"/>
          <p:nvPr/>
        </p:nvSpPr>
        <p:spPr>
          <a:xfrm>
            <a:off x="707575" y="914400"/>
            <a:ext cx="450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 you!</a:t>
            </a:r>
            <a:endParaRPr sz="3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14" name="Google Shape;3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6550" y="1050325"/>
            <a:ext cx="4119349" cy="47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D9D9D9">
            <a:alpha val="40392"/>
          </a:srgbClr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 txBox="1"/>
          <p:nvPr>
            <p:ph idx="1" type="body"/>
          </p:nvPr>
        </p:nvSpPr>
        <p:spPr>
          <a:xfrm>
            <a:off x="327799" y="495297"/>
            <a:ext cx="50148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the resources are limited, what should be prioritized, education or health care?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important is mother’s education?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the role of sanitary practices and having access to clean water?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important is universal health care?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●"/>
            </a:pPr>
            <a:r>
              <a:rPr b="1" lang="en-US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 continents differ with respect to these parameters? 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A person holding a baby next to a river&#10;&#10;Description automatically generated with low confidence" id="134" name="Google Shape;134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308" r="19307" t="0"/>
          <a:stretch/>
        </p:blipFill>
        <p:spPr>
          <a:xfrm>
            <a:off x="7228114" y="613056"/>
            <a:ext cx="4089037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erson, outdoor, family&#10;&#10;Description automatically generated" id="135" name="Google Shape;13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2350" y="3928458"/>
            <a:ext cx="4241800" cy="238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 txBox="1"/>
          <p:nvPr/>
        </p:nvSpPr>
        <p:spPr>
          <a:xfrm>
            <a:off x="0" y="0"/>
            <a:ext cx="121920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32500" lnSpcReduction="20000"/>
          </a:bodyPr>
          <a:lstStyle/>
          <a:p>
            <a:pPr indent="-64135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1836"/>
              <a:buFont typeface="Arial"/>
              <a:buNone/>
            </a:pPr>
            <a:r>
              <a:rPr b="1" lang="en-US" sz="1036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World Bank Global Mortality Rate Dataset (1950 – 2022)</a:t>
            </a:r>
            <a:endParaRPr b="1" sz="10365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64135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95692" y="1010754"/>
            <a:ext cx="3932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Columns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</a:t>
            </a:r>
            <a:r>
              <a:rPr b="1"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</a:t>
            </a: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Response value: Mortality Rate</a:t>
            </a:r>
            <a:endParaRPr/>
          </a:p>
        </p:txBody>
      </p:sp>
      <p:pic>
        <p:nvPicPr>
          <p:cNvPr descr="Table&#10;&#10;Description automatically generated" id="142" name="Google Shape;14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6150" y="2064996"/>
            <a:ext cx="10538651" cy="4569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 txBox="1"/>
          <p:nvPr>
            <p:ph type="title"/>
          </p:nvPr>
        </p:nvSpPr>
        <p:spPr>
          <a:xfrm>
            <a:off x="0" y="76200"/>
            <a:ext cx="121920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657600" rtl="0" algn="l">
              <a:lnSpc>
                <a:spcPct val="754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Quattrocento Sans"/>
              <a:buNone/>
            </a:pPr>
            <a:r>
              <a:rPr b="1" lang="en-US" sz="3300"/>
              <a:t>DATASET OVERVIEW</a:t>
            </a:r>
            <a:endParaRPr b="1" sz="3300"/>
          </a:p>
        </p:txBody>
      </p:sp>
      <p:pic>
        <p:nvPicPr>
          <p:cNvPr id="148" name="Google Shape;14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9200"/>
            <a:ext cx="11887200" cy="4612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 txBox="1"/>
          <p:nvPr>
            <p:ph type="title"/>
          </p:nvPr>
        </p:nvSpPr>
        <p:spPr>
          <a:xfrm>
            <a:off x="0" y="0"/>
            <a:ext cx="121920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Quattrocento Sans"/>
              <a:buNone/>
            </a:pPr>
            <a:r>
              <a:rPr b="1" lang="en-US" sz="3300"/>
              <a:t>DATASET OVERVIEW</a:t>
            </a:r>
            <a:endParaRPr sz="3300"/>
          </a:p>
        </p:txBody>
      </p:sp>
      <p:sp>
        <p:nvSpPr>
          <p:cNvPr id="154" name="Google Shape;154;p6"/>
          <p:cNvSpPr txBox="1"/>
          <p:nvPr/>
        </p:nvSpPr>
        <p:spPr>
          <a:xfrm>
            <a:off x="152408" y="1417053"/>
            <a:ext cx="196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Summary</a:t>
            </a:r>
            <a:endParaRPr sz="1600"/>
          </a:p>
        </p:txBody>
      </p:sp>
      <p:pic>
        <p:nvPicPr>
          <p:cNvPr id="155" name="Google Shape;15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54798"/>
            <a:ext cx="11887201" cy="3314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"/>
          <p:cNvSpPr txBox="1"/>
          <p:nvPr>
            <p:ph type="title"/>
          </p:nvPr>
        </p:nvSpPr>
        <p:spPr>
          <a:xfrm>
            <a:off x="0" y="98976"/>
            <a:ext cx="121920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Quattrocento Sans"/>
              <a:buNone/>
            </a:pPr>
            <a:r>
              <a:rPr b="1" lang="en-US" sz="3300"/>
              <a:t>EXPLORATORY DATA ANALYSIS</a:t>
            </a:r>
            <a:endParaRPr sz="3300"/>
          </a:p>
        </p:txBody>
      </p:sp>
      <p:sp>
        <p:nvSpPr>
          <p:cNvPr id="161" name="Google Shape;161;p7"/>
          <p:cNvSpPr txBox="1"/>
          <p:nvPr/>
        </p:nvSpPr>
        <p:spPr>
          <a:xfrm>
            <a:off x="14411" y="837884"/>
            <a:ext cx="71982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Heat map demonstrating missing values</a:t>
            </a:r>
            <a:endParaRPr sz="2300"/>
          </a:p>
        </p:txBody>
      </p:sp>
      <p:pic>
        <p:nvPicPr>
          <p:cNvPr id="162" name="Google Shape;16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525" y="1403100"/>
            <a:ext cx="6558602" cy="537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"/>
          <p:cNvSpPr txBox="1"/>
          <p:nvPr>
            <p:ph type="title"/>
          </p:nvPr>
        </p:nvSpPr>
        <p:spPr>
          <a:xfrm>
            <a:off x="0" y="51660"/>
            <a:ext cx="121920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Quattrocento Sans"/>
              <a:buNone/>
            </a:pPr>
            <a:r>
              <a:rPr b="1" lang="en-US" sz="3300"/>
              <a:t>EXPLORATORY DATA ANALYSIS</a:t>
            </a:r>
            <a:endParaRPr sz="3300"/>
          </a:p>
        </p:txBody>
      </p:sp>
      <p:sp>
        <p:nvSpPr>
          <p:cNvPr id="168" name="Google Shape;168;p8"/>
          <p:cNvSpPr txBox="1"/>
          <p:nvPr/>
        </p:nvSpPr>
        <p:spPr>
          <a:xfrm>
            <a:off x="1676399" y="1458650"/>
            <a:ext cx="70344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Italy : 19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Czech Republic : 19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Ireland : 19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Norway : 19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Israel : 19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Spain : 19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Iceland : 19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Austria : 18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Azerbaijan : 18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Singapore : 18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Lithuania : 18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United Kingdom : 18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-----------------------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Turkmenistan : 2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Mauritania : 2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Montenegro : 2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Dominica : 1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Eritrea : 1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Antigua and Barbuda :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Angola : 1</a:t>
            </a:r>
            <a:endParaRPr/>
          </a:p>
        </p:txBody>
      </p:sp>
      <p:sp>
        <p:nvSpPr>
          <p:cNvPr id="169" name="Google Shape;169;p8"/>
          <p:cNvSpPr txBox="1"/>
          <p:nvPr/>
        </p:nvSpPr>
        <p:spPr>
          <a:xfrm>
            <a:off x="138476" y="1043145"/>
            <a:ext cx="1149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Country wise record count (Top and bottom)	             Top 5 countries with maximum records</a:t>
            </a:r>
            <a:endParaRPr sz="2100"/>
          </a:p>
        </p:txBody>
      </p:sp>
      <p:pic>
        <p:nvPicPr>
          <p:cNvPr descr="Chart, pie chart&#10;&#10;Description automatically generated" id="170" name="Google Shape;17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4885" y="1658335"/>
            <a:ext cx="6531429" cy="4146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"/>
          <p:cNvSpPr txBox="1"/>
          <p:nvPr>
            <p:ph type="title"/>
          </p:nvPr>
        </p:nvSpPr>
        <p:spPr>
          <a:xfrm>
            <a:off x="2899149" y="2079065"/>
            <a:ext cx="121938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Quattrocento Sans"/>
              <a:buNone/>
            </a:pPr>
            <a:r>
              <a:rPr b="1" lang="en-US" sz="3300"/>
              <a:t>EXPLORATORY DATA ANALYSIS</a:t>
            </a:r>
            <a:endParaRPr sz="3300"/>
          </a:p>
        </p:txBody>
      </p:sp>
      <p:pic>
        <p:nvPicPr>
          <p:cNvPr id="176" name="Google Shape;17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425" y="-85575"/>
            <a:ext cx="7418576" cy="69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1"/>
          <p:cNvSpPr txBox="1"/>
          <p:nvPr/>
        </p:nvSpPr>
        <p:spPr>
          <a:xfrm>
            <a:off x="281099" y="2224975"/>
            <a:ext cx="48165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en-US" sz="2600">
                <a:solidFill>
                  <a:srgbClr val="0000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Correlation Matrix</a:t>
            </a:r>
            <a:endParaRPr b="1" sz="2600">
              <a:solidFill>
                <a:srgbClr val="0000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en-US" sz="2600">
                <a:solidFill>
                  <a:srgbClr val="0000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(All Data)</a:t>
            </a:r>
            <a:endParaRPr b="1" sz="2600">
              <a:solidFill>
                <a:srgbClr val="0000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lancing Act">
  <a:themeElements>
    <a:clrScheme name="Balancing Act">
      <a:dk1>
        <a:srgbClr val="000000"/>
      </a:dk1>
      <a:lt1>
        <a:srgbClr val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alancing Act">
  <a:themeElements>
    <a:clrScheme name="Balancing Act">
      <a:dk1>
        <a:srgbClr val="000000"/>
      </a:dk1>
      <a:lt1>
        <a:srgbClr val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tar of the show">
  <a:themeElements>
    <a:clrScheme name="Star of the show">
      <a:dk1>
        <a:srgbClr val="000000"/>
      </a:dk1>
      <a:lt1>
        <a:srgbClr val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2021-12-08T21:54:28Z</dcterms:created>
</cp:coreProperties>
</file>